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298" r:id="rId6"/>
    <p:sldId id="299" r:id="rId7"/>
    <p:sldId id="300" r:id="rId8"/>
    <p:sldId id="260" r:id="rId9"/>
    <p:sldId id="263" r:id="rId10"/>
    <p:sldId id="261" r:id="rId11"/>
    <p:sldId id="262" r:id="rId12"/>
    <p:sldId id="301" r:id="rId13"/>
    <p:sldId id="265" r:id="rId14"/>
    <p:sldId id="266" r:id="rId15"/>
    <p:sldId id="267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68" r:id="rId27"/>
    <p:sldId id="269" r:id="rId28"/>
    <p:sldId id="295" r:id="rId29"/>
    <p:sldId id="270" r:id="rId30"/>
    <p:sldId id="275" r:id="rId31"/>
    <p:sldId id="282" r:id="rId32"/>
    <p:sldId id="283" r:id="rId33"/>
    <p:sldId id="284" r:id="rId34"/>
    <p:sldId id="264" r:id="rId35"/>
    <p:sldId id="296" r:id="rId36"/>
    <p:sldId id="285" r:id="rId37"/>
    <p:sldId id="286" r:id="rId38"/>
    <p:sldId id="287" r:id="rId39"/>
    <p:sldId id="302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7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3582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2F3C-BE3D-43A3-B48B-A67CE5F24618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776CF-9977-4B5E-B40F-E2B8130B3B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AFB62-E883-4FEB-AE39-EFF017CCD05C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BF622-6FBA-402D-AF58-FA600BD0A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LVQ</a:t>
            </a:r>
            <a:r>
              <a:rPr lang="sr-Latn-RS" baseline="0" dirty="0" smtClean="0"/>
              <a:t> se moze primeniti na ovaj problem, 1 class svm, modeliranje distribucije normalnog stanja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F622-6FBA-402D-AF58-FA600BD0AEC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188FF-CD1A-4E43-B25A-310A729BB94B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4673-2B84-45A9-81EA-84C9E7085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FA8188FF-CD1A-4E43-B25A-310A729BB94B}" type="datetimeFigureOut">
              <a:rPr lang="en-US" smtClean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</a:lstStyle>
          <a:p>
            <a:fld id="{C3F74673-2B84-45A9-81EA-84C9E70857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Serif" pitchFamily="2" charset="0"/>
          <a:ea typeface="CMU Serif" pitchFamily="2" charset="0"/>
          <a:cs typeface="CMU Serif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vmalbasa@uns.ac.rs" TargetMode="External"/><Relationship Id="rId2" Type="http://schemas.openxmlformats.org/officeDocument/2006/relationships/hyperlink" Target="mailto:obrad@uns.ac.r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ocicmarko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umed.edu/~dking2/intro/bldcells.htm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://www.bostondynamics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bostock.github.io/protovis/ex/antibiotics-burtin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Soft computing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dr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Đorđe Obradović</a:t>
            </a:r>
          </a:p>
          <a:p>
            <a:r>
              <a:rPr lang="sr-Latn-RS" dirty="0" smtClean="0"/>
              <a:t>dr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Vuk Malbaša</a:t>
            </a:r>
            <a:endParaRPr lang="en-U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r>
              <a:rPr lang="en-US" smtClean="0"/>
              <a:t>#1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6700" y="6096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sr-Latn-RS" sz="2000" dirty="0" smtClean="0">
                <a:solidFill>
                  <a:schemeClr val="tx1">
                    <a:tint val="75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Katedra za informatiku, Fakultet tehničkih nauka Novi Sad</a:t>
            </a:r>
            <a:endParaRPr kumimoji="0" lang="sr-Latn-R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Koje “prečice” čovek koristi prilikom rešavanja ovih problema?</a:t>
            </a:r>
          </a:p>
          <a:p>
            <a:endParaRPr lang="sr-Latn-RS" dirty="0" smtClean="0"/>
          </a:p>
          <a:p>
            <a:r>
              <a:rPr lang="sr-Latn-RS" dirty="0" smtClean="0"/>
              <a:t>Na primer:</a:t>
            </a:r>
          </a:p>
          <a:p>
            <a:endParaRPr lang="sr-Latn-RS" dirty="0" smtClean="0"/>
          </a:p>
          <a:p>
            <a:r>
              <a:rPr lang="sr-Latn-RS" dirty="0" smtClean="0"/>
              <a:t>Za neke klase praktičnih problema prevelika preciznost predstavlja problem.</a:t>
            </a:r>
          </a:p>
          <a:p>
            <a:r>
              <a:rPr lang="sr-Latn-RS" dirty="0" smtClean="0"/>
              <a:t>Idealiziranjem brojeva, kroz zaokruživanje možemo doci da aproksimacije rešenja</a:t>
            </a:r>
          </a:p>
          <a:p>
            <a:r>
              <a:rPr lang="sr-Latn-RS" dirty="0" smtClean="0"/>
              <a:t>U ovom slučaju možemo ispratiti propagaciju greške i zaključiti da će naša aproksimacija biti manja odnosno veća od prave vrednosti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856963" y="2303773"/>
            <a:ext cx="3455988" cy="1528763"/>
            <a:chOff x="1752600" y="3276600"/>
            <a:chExt cx="3455988" cy="1528763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752600" y="3276600"/>
            <a:ext cx="3455988" cy="576263"/>
          </p:xfrm>
          <a:graphic>
            <a:graphicData uri="http://schemas.openxmlformats.org/presentationml/2006/ole">
              <p:oleObj spid="_x0000_s1026" name="Equation" r:id="rId3" imgW="1371600" imgH="228600" progId="Equation.3">
                <p:embed/>
              </p:oleObj>
            </a:graphicData>
          </a:graphic>
        </p:graphicFrame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1861344" y="3810000"/>
            <a:ext cx="3238500" cy="995363"/>
          </p:xfrm>
          <a:graphic>
            <a:graphicData uri="http://schemas.openxmlformats.org/presentationml/2006/ole">
              <p:oleObj spid="_x0000_s1027" name="Equation" r:id="rId4" imgW="1282680" imgH="393480" progId="Equation.3">
                <p:embed/>
              </p:oleObj>
            </a:graphicData>
          </a:graphic>
        </p:graphicFrame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Koje “prečice” čovek koristi prilikom rešavanja ovih problema?</a:t>
            </a:r>
          </a:p>
          <a:p>
            <a:pPr lvl="1"/>
            <a:r>
              <a:rPr lang="sr-Latn-RS" dirty="0" smtClean="0"/>
              <a:t>Ako se automobil kreće brzinom od 61.34 km/h, znači da </a:t>
            </a:r>
            <a:r>
              <a:rPr lang="sr-Latn-RS" i="1" dirty="0" smtClean="0"/>
              <a:t>približno</a:t>
            </a:r>
            <a:r>
              <a:rPr lang="sr-Latn-RS" dirty="0" smtClean="0"/>
              <a:t> pređe </a:t>
            </a:r>
            <a:r>
              <a:rPr lang="sr-Latn-RS" i="1" dirty="0" smtClean="0"/>
              <a:t>malo</a:t>
            </a:r>
            <a:r>
              <a:rPr lang="sr-Latn-RS" dirty="0" smtClean="0"/>
              <a:t> </a:t>
            </a:r>
            <a:r>
              <a:rPr lang="sr-Latn-RS" i="1" dirty="0" smtClean="0"/>
              <a:t>više</a:t>
            </a:r>
            <a:r>
              <a:rPr lang="sr-Latn-RS" dirty="0" smtClean="0"/>
              <a:t> od 1km u minuti. Dakle, 29.56 km će preći za </a:t>
            </a:r>
            <a:r>
              <a:rPr lang="sr-Latn-RS" i="1" dirty="0" smtClean="0"/>
              <a:t>nešto manje</a:t>
            </a:r>
            <a:r>
              <a:rPr lang="sr-Latn-RS" dirty="0" smtClean="0"/>
              <a:t> od 30 minuta.</a:t>
            </a:r>
          </a:p>
          <a:p>
            <a:pPr lvl="1"/>
            <a:r>
              <a:rPr lang="sr-Latn-RS" dirty="0" smtClean="0"/>
              <a:t>Bilo je dovoljno znati osnovnu aritmetiku. </a:t>
            </a:r>
          </a:p>
          <a:p>
            <a:pPr lvl="1"/>
            <a:r>
              <a:rPr lang="sr-Latn-RS" dirty="0" smtClean="0"/>
              <a:t>U kontekstu putovanja mi možemo proceniti da nesigurnost u aproksimaciji koju pravimu u podacima neće značajno promeniti ishod.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 l="3030" t="3885" b="16385"/>
          <a:stretch>
            <a:fillRect/>
          </a:stretch>
        </p:blipFill>
        <p:spPr bwMode="auto">
          <a:xfrm>
            <a:off x="228600" y="380999"/>
            <a:ext cx="8686800" cy="646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</a:t>
            </a:r>
            <a:r>
              <a:rPr lang="sr-Latn-RS" dirty="0" smtClean="0"/>
              <a:t>čevši od bilo kog grada, uvek se kreći ka gradu koji je najbliži a nije posećen.</a:t>
            </a:r>
          </a:p>
          <a:p>
            <a:endParaRPr lang="sr-Latn-RS" dirty="0" smtClean="0"/>
          </a:p>
          <a:p>
            <a:pPr lvl="1"/>
            <a:r>
              <a:rPr lang="en-US" dirty="0" smtClean="0"/>
              <a:t>S</a:t>
            </a:r>
            <a:r>
              <a:rPr lang="sr-Latn-RS" dirty="0" smtClean="0"/>
              <a:t>a svakim novim gradom povećavamo dimenzionalnost prostora rešenja.</a:t>
            </a:r>
            <a:r>
              <a:rPr lang="en-US" dirty="0" smtClean="0"/>
              <a:t> </a:t>
            </a:r>
            <a:r>
              <a:rPr lang="sr-Latn-RS" dirty="0" smtClean="0"/>
              <a:t>Prostor rešenja eksponencijalno raste</a:t>
            </a:r>
            <a:r>
              <a:rPr lang="en-US" dirty="0" smtClean="0"/>
              <a:t>.</a:t>
            </a:r>
            <a:endParaRPr lang="sr-Latn-RS" dirty="0" smtClean="0"/>
          </a:p>
          <a:p>
            <a:pPr lvl="1"/>
            <a:r>
              <a:rPr lang="sr-Latn-RS" dirty="0" smtClean="0"/>
              <a:t>Kako se prostor rešenja problema povećava potrebno je sve više truda odnosno vremena za nalaženje optimalnog rešenja direktnom pretragom.</a:t>
            </a:r>
          </a:p>
          <a:p>
            <a:pPr lvl="1"/>
            <a:r>
              <a:rPr lang="sr-Latn-RS" dirty="0" smtClean="0"/>
              <a:t>Umesto da tražimo optimalno rešenje, da li je moguće u razmnom vremenu pronaci razumno rešenje</a:t>
            </a:r>
            <a:r>
              <a:rPr lang="en-US" dirty="0" smtClean="0"/>
              <a:t>?</a:t>
            </a:r>
            <a:endParaRPr lang="sr-Latn-RS" dirty="0" smtClean="0"/>
          </a:p>
          <a:p>
            <a:pPr lvl="6"/>
            <a:endParaRPr lang="sr-Latn-RS" dirty="0" smtClean="0"/>
          </a:p>
          <a:p>
            <a:pPr lvl="6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</a:t>
            </a:r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106" y="3044982"/>
            <a:ext cx="268605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549410"/>
            <a:ext cx="2688734" cy="132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7192" y="4071825"/>
            <a:ext cx="1871662" cy="189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810000" y="1180078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Koji je datum napisan na papiru?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106" y="1929888"/>
            <a:ext cx="2789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 slici je nacrtano više:</a:t>
            </a:r>
          </a:p>
          <a:p>
            <a:pPr marL="800100" lvl="1" indent="-342900">
              <a:buFont typeface="+mj-lt"/>
              <a:buAutoNum type="alphaLcParenR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trouglova ili</a:t>
            </a:r>
          </a:p>
          <a:p>
            <a:pPr marL="800100" lvl="1" indent="-342900">
              <a:buFont typeface="+mj-lt"/>
              <a:buAutoNum type="alphaLcParenR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krugova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192" y="3690825"/>
            <a:ext cx="352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Da li je na slici nacrtana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kuća</a:t>
            </a:r>
            <a:r>
              <a:rPr lang="en-US" dirty="0">
                <a:latin typeface="CMU Serif" pitchFamily="2" charset="0"/>
                <a:ea typeface="CMU Serif" pitchFamily="2" charset="0"/>
                <a:cs typeface="CMU Serif" pitchFamily="2" charset="0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106" y="5152072"/>
            <a:ext cx="4790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Koji oblici na slici su trouglovi?</a:t>
            </a:r>
          </a:p>
          <a:p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Koja pravila određuju trougao </a:t>
            </a:r>
            <a:b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 ovakvoj slici?</a:t>
            </a:r>
          </a:p>
          <a:p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Da li postoji metoda koje će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en-US" dirty="0" err="1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parametrizovano</a:t>
            </a: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/>
            </a:r>
            <a:b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detektovati iterativno 0 do 7 trouglova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?</a:t>
            </a:r>
            <a:endParaRPr lang="sr-Latn-C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0" y="2795970"/>
            <a:ext cx="4277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Kako izgleda zapis datuma? Koje delove</a:t>
            </a:r>
            <a:b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C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podrazumeva? Gde se ti delovi nalaze?</a:t>
            </a:r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/>
            </a:r>
            <a:b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Sintaksa i semantika datuma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7192" y="5914290"/>
            <a:ext cx="3527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Koji delovi slike ukazuju na postojanje kuće? Kako je koncept kuće predstavljen?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6201" y="1981200"/>
            <a:ext cx="5029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Složiti geometrijske oblike tako da kao jedna pravougaona celina zauzimaju najmanju površinu.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Dozvoljeno je rotiranje oblika 90 stepeni i translacija.</a:t>
            </a:r>
          </a:p>
          <a:p>
            <a:pPr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Za ovaj problem ne postoji postupak koji u praktičnom broju operacija dovodi do idealnog rešenja</a:t>
            </a:r>
          </a:p>
          <a:p>
            <a:pPr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Potrebno je pretražiti prostor mogućih rasporeda oblika i oceniti svaku tačku u tom prostoru prema kriterijumu.</a:t>
            </a:r>
          </a:p>
          <a:p>
            <a:pPr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Efikasnost pristupa zavisi od efikasnosti pretrage prostora rešenja.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514600"/>
            <a:ext cx="27527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t="2286"/>
          <a:stretch>
            <a:fillRect/>
          </a:stretch>
        </p:blipFill>
        <p:spPr bwMode="auto">
          <a:xfrm>
            <a:off x="304800" y="2961798"/>
            <a:ext cx="4177937" cy="2829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24400" y="2286000"/>
            <a:ext cx="456246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Kao je sintaksa i semantika predstavljena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u podacima?</a:t>
            </a:r>
          </a:p>
          <a:p>
            <a:pPr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U listi se jedna grupa </a:t>
            </a:r>
            <a:r>
              <a:rPr lang="sr-Latn-RS" b="1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najčešće </a:t>
            </a:r>
            <a:br>
              <a:rPr lang="sr-Latn-RS" b="1" i="1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pojavljuje. Koliko puta?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Najmanje jedna pesma je više puta </a:t>
            </a:r>
          </a:p>
          <a:p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navedena u listi. Koja je to pesma?</a:t>
            </a:r>
          </a:p>
          <a:p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Ako je korisnik slušao ove pesme, koji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žanr ga zanima? Kako predvideti koju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bi sledeću pesmu korisnik slušao?</a:t>
            </a:r>
          </a:p>
          <a:p>
            <a:pPr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Da li se na osnovu ovih ukusa u muziku</a:t>
            </a:r>
            <a:b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mogu pretpostaviti i neke druge osobine?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439842" y="1383375"/>
            <a:ext cx="6180158" cy="2308324"/>
            <a:chOff x="525442" y="1383375"/>
            <a:chExt cx="6180158" cy="2308324"/>
          </a:xfrm>
        </p:grpSpPr>
        <p:sp>
          <p:nvSpPr>
            <p:cNvPr id="4" name="TextBox 3"/>
            <p:cNvSpPr txBox="1"/>
            <p:nvPr/>
          </p:nvSpPr>
          <p:spPr>
            <a:xfrm>
              <a:off x="525442" y="1521875"/>
              <a:ext cx="193033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sr-Latn-RS" b="1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Izbacite uljeza: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avion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krov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čekić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mačka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bušilica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stolica</a:t>
              </a:r>
              <a:endParaRPr lang="sr-Latn-RS" dirty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0000" y="1383375"/>
              <a:ext cx="289560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sr-Latn-RS" b="1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Izbacite uljeza: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Novi Sad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Kragujevac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Beč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Subotica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Niš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Sremska Mitrovica</a:t>
              </a:r>
            </a:p>
            <a:p>
              <a:pPr marL="800100" lvl="1" indent="-342900" algn="just">
                <a:buFont typeface="+mj-lt"/>
                <a:buAutoNum type="arabicPeriod"/>
              </a:pPr>
              <a:r>
                <a:rPr lang="sr-Latn-RS" dirty="0" smtClean="0">
                  <a:latin typeface="CMU Serif" pitchFamily="2" charset="0"/>
                  <a:ea typeface="CMU Serif" pitchFamily="2" charset="0"/>
                  <a:cs typeface="CMU Serif" pitchFamily="2" charset="0"/>
                </a:rPr>
                <a:t>Sombor</a:t>
              </a:r>
              <a:endParaRPr lang="sr-Latn-RS" dirty="0">
                <a:latin typeface="CMU Serif" pitchFamily="2" charset="0"/>
                <a:ea typeface="CMU Serif" pitchFamily="2" charset="0"/>
                <a:cs typeface="CMU Serif" pitchFamily="2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609600" y="3912275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Podaci često nisu obeleženi, ili su samo delimično obeleženi.</a:t>
            </a:r>
          </a:p>
          <a:p>
            <a:pPr algn="just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Cilj obrade podataka je detekcija anomalije, odnosno outliera, elementa koji   se ne uklapa u koncept.</a:t>
            </a:r>
          </a:p>
          <a:p>
            <a:pPr algn="just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Slično klasifikaciji gde klase nisu balansirane</a:t>
            </a:r>
          </a:p>
          <a:p>
            <a:pPr algn="just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Bitan je izbor reprezentacije koja je relevantna za sve navedene elemente </a:t>
            </a:r>
          </a:p>
          <a:p>
            <a:pPr algn="just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Potrebno je izgraditi prototip skupa na osnovu reprezentacije</a:t>
            </a:r>
          </a:p>
          <a:p>
            <a:pPr algn="just"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Konačno, odrediti koji od elemenata se najviše razlikuje od prototipa</a:t>
            </a:r>
          </a:p>
          <a:p>
            <a:pPr algn="just">
              <a:buFont typeface="Arial" pitchFamily="34" charset="0"/>
              <a:buChar char="•"/>
            </a:pP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Šta je prikazano</a:t>
            </a:r>
            <a:r>
              <a:rPr lang="en-US" dirty="0" smtClean="0"/>
              <a:t> </a:t>
            </a:r>
            <a:r>
              <a:rPr lang="sr-Latn-RS" dirty="0" smtClean="0"/>
              <a:t>na slici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4" name="Picture 4" descr="http://autocricket.com/wp-content/uploads/2011/06/621-632x39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438400"/>
            <a:ext cx="6019800" cy="3762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bright="30000" contrast="-50000"/>
          </a:blip>
          <a:srcRect/>
          <a:stretch>
            <a:fillRect/>
          </a:stretch>
        </p:blipFill>
        <p:spPr bwMode="auto">
          <a:xfrm>
            <a:off x="4688985" y="3478104"/>
            <a:ext cx="43434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sz="2400" dirty="0" smtClean="0"/>
              <a:t>Koliko je rastojanje do sledećeg automobila?</a:t>
            </a:r>
          </a:p>
          <a:p>
            <a:r>
              <a:rPr lang="sr-Latn-RS" sz="2400" dirty="0" smtClean="0"/>
              <a:t>Koje strelice su prikazane na putu?</a:t>
            </a:r>
          </a:p>
          <a:p>
            <a:r>
              <a:rPr lang="sr-Latn-RS" sz="2400" dirty="0" smtClean="0"/>
              <a:t>Na koju vrstu vozila se odnosi znak sa desne strane?</a:t>
            </a:r>
          </a:p>
          <a:p>
            <a:r>
              <a:rPr lang="sr-Latn-RS" sz="2400" dirty="0" smtClean="0"/>
              <a:t>Ovaj problem je često potrebno rešavati u realnom vremenu sa ograničenim resursima.</a:t>
            </a:r>
          </a:p>
          <a:p>
            <a:r>
              <a:rPr lang="sr-Latn-RS" sz="2400" dirty="0" smtClean="0"/>
              <a:t>Rizik od greške je katstrofalan</a:t>
            </a:r>
          </a:p>
          <a:p>
            <a:r>
              <a:rPr lang="sr-Latn-RS" sz="2400" dirty="0" smtClean="0"/>
              <a:t>Uslovi često nisu idealni za</a:t>
            </a:r>
            <a:br>
              <a:rPr lang="sr-Latn-RS" sz="2400" dirty="0" smtClean="0"/>
            </a:br>
            <a:r>
              <a:rPr lang="sr-Latn-RS" sz="2400" dirty="0" smtClean="0"/>
              <a:t>senzor, loša viljivost</a:t>
            </a:r>
          </a:p>
          <a:p>
            <a:r>
              <a:rPr lang="sr-Latn-RS" sz="2400" dirty="0" smtClean="0"/>
              <a:t>Ko snosi odgovornost ako</a:t>
            </a:r>
            <a:br>
              <a:rPr lang="sr-Latn-RS" sz="2400" dirty="0" smtClean="0"/>
            </a:br>
            <a:r>
              <a:rPr lang="sr-Latn-RS" sz="2400" dirty="0" smtClean="0"/>
              <a:t>sistem napravi grešku?</a:t>
            </a:r>
          </a:p>
          <a:p>
            <a:r>
              <a:rPr lang="sr-Latn-RS" sz="2400" dirty="0" smtClean="0"/>
              <a:t>Na koji način sistem treba</a:t>
            </a:r>
            <a:br>
              <a:rPr lang="sr-Latn-RS" sz="2400" dirty="0" smtClean="0"/>
            </a:br>
            <a:r>
              <a:rPr lang="sr-Latn-RS" sz="2400" dirty="0" smtClean="0"/>
              <a:t>donosi odluke o sigurnosti </a:t>
            </a:r>
            <a:br>
              <a:rPr lang="sr-Latn-RS" sz="2400" dirty="0" smtClean="0"/>
            </a:br>
            <a:r>
              <a:rPr lang="sr-Latn-RS" sz="2400" dirty="0" smtClean="0"/>
              <a:t>vozača?</a:t>
            </a:r>
            <a:endParaRPr lang="sr-Latn-R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lum bright="50000" contrast="-50000"/>
          </a:blip>
          <a:srcRect/>
          <a:stretch>
            <a:fillRect/>
          </a:stretch>
        </p:blipFill>
        <p:spPr bwMode="auto">
          <a:xfrm>
            <a:off x="3276600" y="2438400"/>
            <a:ext cx="5791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CS" dirty="0" smtClean="0"/>
              <a:t>Koliko je osoba prikazano na slici?</a:t>
            </a:r>
          </a:p>
          <a:p>
            <a:r>
              <a:rPr lang="sr-Latn-CS" dirty="0" smtClean="0"/>
              <a:t>Koja je lokacija slike?</a:t>
            </a:r>
          </a:p>
          <a:p>
            <a:r>
              <a:rPr lang="sr-Latn-CS" dirty="0" smtClean="0"/>
              <a:t>Da li postoji vremenska zavisnost sa drugim slikama na istom uređaju?</a:t>
            </a:r>
          </a:p>
          <a:p>
            <a:r>
              <a:rPr lang="sr-Latn-CS" dirty="0" smtClean="0"/>
              <a:t>Na koji način interpretirati sliku i njen prostorni i vremenski kontekst?</a:t>
            </a:r>
          </a:p>
          <a:p>
            <a:r>
              <a:rPr lang="sr-Latn-CS" dirty="0" smtClean="0"/>
              <a:t>Da li se mogu primetiti pravilnosti u tome kako je korisnik organizovao prethodne slike?</a:t>
            </a:r>
            <a:endParaRPr lang="sr-Latn-C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Nastavnici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doc. dr Đorđe Obradović</a:t>
            </a:r>
          </a:p>
          <a:p>
            <a:pPr lvl="1"/>
            <a:r>
              <a:rPr lang="sr-Latn-RS" dirty="0" smtClean="0">
                <a:hlinkClick r:id="rId2"/>
              </a:rPr>
              <a:t>obrad@uns.ac.rs</a:t>
            </a:r>
            <a:endParaRPr lang="sr-Latn-RS" dirty="0" smtClean="0"/>
          </a:p>
          <a:p>
            <a:pPr lvl="1"/>
            <a:r>
              <a:rPr lang="sr-Latn-RS" dirty="0" smtClean="0"/>
              <a:t>konsultacije: TBD</a:t>
            </a:r>
          </a:p>
          <a:p>
            <a:r>
              <a:rPr lang="sr-Latn-RS" dirty="0" smtClean="0"/>
              <a:t>doc. dr Vuk Malbaša</a:t>
            </a:r>
          </a:p>
          <a:p>
            <a:pPr lvl="1"/>
            <a:r>
              <a:rPr lang="sr-Latn-RS" dirty="0" smtClean="0">
                <a:hlinkClick r:id="rId3"/>
              </a:rPr>
              <a:t>vmalbasa@uns.ac.rs</a:t>
            </a:r>
            <a:endParaRPr lang="sr-Latn-RS" dirty="0" smtClean="0"/>
          </a:p>
          <a:p>
            <a:pPr lvl="1"/>
            <a:r>
              <a:rPr lang="sr-Latn-RS" dirty="0" smtClean="0"/>
              <a:t>konsultacije: TBD</a:t>
            </a:r>
          </a:p>
          <a:p>
            <a:r>
              <a:rPr lang="sr-Latn-RS" dirty="0" smtClean="0"/>
              <a:t>Marko Jocić</a:t>
            </a:r>
          </a:p>
          <a:p>
            <a:pPr lvl="1"/>
            <a:r>
              <a:rPr lang="sr-Latn-RS" dirty="0" smtClean="0">
                <a:hlinkClick r:id="rId4"/>
              </a:rPr>
              <a:t>jocicmarko@gmail.com</a:t>
            </a:r>
            <a:endParaRPr lang="sr-Latn-RS" dirty="0" smtClean="0"/>
          </a:p>
          <a:p>
            <a:pPr lvl="1"/>
            <a:r>
              <a:rPr lang="sr-Latn-RS" dirty="0" smtClean="0"/>
              <a:t>konsultacije: TBD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1000" y="1295400"/>
            <a:ext cx="5486400" cy="457200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sr-Latn-RS" dirty="0" smtClean="0"/>
              <a:t>Pronađite 6 objekata sa male slike na velikoj.</a:t>
            </a:r>
            <a:endParaRPr lang="sr-Latn-R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380" y="2743185"/>
            <a:ext cx="61150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6838" y="1752600"/>
            <a:ext cx="35147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r-Latn-RS" sz="4400" dirty="0" smtClean="0"/>
              <a:t>Motivacija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1676400"/>
            <a:ext cx="2743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Na koji način transformisati podatke da bi se ovaj problem rešio?</a:t>
            </a:r>
          </a:p>
          <a:p>
            <a:pPr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Da li postoji transformacija koja ovaj problem čini trivijalnim?</a:t>
            </a:r>
          </a:p>
          <a:p>
            <a:pPr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Zasto je mašinski lakse rešiti ovaj problem nego ručno?</a:t>
            </a:r>
          </a:p>
          <a:p>
            <a:pPr>
              <a:buFont typeface="Arial" pitchFamily="34" charset="0"/>
              <a:buChar char="•"/>
            </a:pPr>
            <a:endParaRPr lang="sr-Latn-RS" dirty="0" smtClean="0"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 Koje znanje mozemo da koristimo da nam pomogne u rešavanju problema?</a:t>
            </a:r>
            <a:endParaRPr lang="sr-Latn-R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905000"/>
            <a:ext cx="3127331" cy="44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953000" y="1905000"/>
            <a:ext cx="3429000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THIS MESSAGE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SERVES TO PROVE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HOW OUR MIND CAN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DO AMAZING THINGS!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IMPRESSIVE THINGS!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IN THE BEGINNING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IT WAS HARD BUT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NOW, ON THIS LINE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YOUR MIND IS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READING IT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AUTOMATICALLY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WITH OUT EVEN</a:t>
            </a: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THINKING ABOUT IT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,</a:t>
            </a:r>
            <a:endParaRPr kumimoji="0" lang="en-U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828800"/>
            <a:ext cx="3505200" cy="464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1905000"/>
            <a:ext cx="3505200" cy="4648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Motivacija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jordje\Pictures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600200"/>
            <a:ext cx="4953000" cy="3714750"/>
          </a:xfrm>
          <a:prstGeom prst="rect">
            <a:avLst/>
          </a:prstGeom>
          <a:noFill/>
        </p:spPr>
      </p:pic>
      <p:pic>
        <p:nvPicPr>
          <p:cNvPr id="1026" name="Picture 2" descr="C:\Users\djordje\Pictures\P50700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657600"/>
            <a:ext cx="4064000" cy="30480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Motivacija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siumed.edu/~dking2/intro/images/NB1n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52600"/>
            <a:ext cx="4071786" cy="320992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640080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U Serif" pitchFamily="2" charset="0"/>
                <a:ea typeface="CMU Serif" pitchFamily="2" charset="0"/>
                <a:cs typeface="CMU Serif" pitchFamily="2" charset="0"/>
                <a:hlinkClick r:id="rId3"/>
              </a:rPr>
              <a:t>http://www.siumed.edu/~dking2/intro/bldcells.htm</a:t>
            </a:r>
            <a:endParaRPr lang="en-US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pic>
        <p:nvPicPr>
          <p:cNvPr id="4100" name="Picture 4" descr="http://www.siumed.edu/~dking2/intro/images/SC1en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438400"/>
            <a:ext cx="4549140" cy="35814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Motivacija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lum bright="40000" contrast="-50000"/>
          </a:blip>
          <a:srcRect l="15554" t="8222" r="14693" b="10707"/>
          <a:stretch>
            <a:fillRect/>
          </a:stretch>
        </p:blipFill>
        <p:spPr bwMode="auto">
          <a:xfrm>
            <a:off x="2819400" y="2667000"/>
            <a:ext cx="6172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Motivacija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Date su fotografije snimane iz istog položa</a:t>
            </a:r>
          </a:p>
          <a:p>
            <a:r>
              <a:rPr lang="sr-Latn-RS" sz="2400" dirty="0" smtClean="0"/>
              <a:t>Potrebno je spojiti fotografije tako da se napravi unija sadržaja svih fotografija</a:t>
            </a:r>
          </a:p>
          <a:p>
            <a:r>
              <a:rPr lang="sr-Latn-RS" sz="2400" dirty="0" smtClean="0"/>
              <a:t>Potrebno je izračunati kakvu projekciju 3D prostora svaka fotografija pravi, u relaciji sa drugim fotografijama</a:t>
            </a:r>
          </a:p>
          <a:p>
            <a:r>
              <a:rPr lang="sr-Latn-RS" sz="2400" dirty="0" smtClean="0"/>
              <a:t>Relacije izmedju fotografija se mogu izračunati na osnovu referentnih tačaka koje se pojavljuju na više fotografija.</a:t>
            </a:r>
          </a:p>
          <a:p>
            <a:r>
              <a:rPr lang="sr-Latn-RS" sz="2400" dirty="0" smtClean="0"/>
              <a:t>Fotografijama se onda može veštački ispraivti projekcija na na kompromis između raličitih projekcija i povezati u jednu celinu</a:t>
            </a:r>
          </a:p>
          <a:p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hlinkClick r:id="rId2"/>
              </a:rPr>
              <a:t>http://www.bostondynamics.com/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21506" name="Picture 2" descr="https://media.giphy.com/media/OYtsZ40tCpdQY/giphy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4094" y="2270803"/>
            <a:ext cx="6755812" cy="4434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56" y="38100"/>
            <a:ext cx="9020689" cy="678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bg1"/>
                </a:solidFill>
              </a:rPr>
              <a:t>Motivacija</a:t>
            </a:r>
            <a:endParaRPr lang="sr-Latn-R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sr-Latn-R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895600"/>
            <a:ext cx="5072933" cy="294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373" y="4662153"/>
            <a:ext cx="446531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676400"/>
            <a:ext cx="71128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Iz živih uzoraka izmeriti oblike trkiva </a:t>
            </a:r>
            <a:b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</a:br>
            <a: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i rekonstruisati njihovu strukturu.</a:t>
            </a:r>
            <a:endParaRPr lang="sr-Latn-RS" sz="3200" dirty="0"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9658"/>
          <a:stretch>
            <a:fillRect/>
          </a:stretch>
        </p:blipFill>
        <p:spPr bwMode="auto">
          <a:xfrm>
            <a:off x="1066800" y="-672"/>
            <a:ext cx="6858000" cy="685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sr-Latn-R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6477000"/>
            <a:ext cx="5390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dirty="0" smtClean="0"/>
              <a:t>M. Bostock, Protovis, </a:t>
            </a:r>
            <a:r>
              <a:rPr lang="sr-Latn-RS" sz="1200" dirty="0" smtClean="0">
                <a:hlinkClick r:id="rId3"/>
              </a:rPr>
              <a:t>http://mbostock.github.io/protovis/ex/antibiotics-burtin.html</a:t>
            </a:r>
            <a:endParaRPr lang="en-US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52400" y="5562600"/>
            <a:ext cx="35536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sr-Latn-RS" dirty="0" smtClean="0"/>
              <a:t>Koji antibiotik je najefektivniji ako je</a:t>
            </a:r>
            <a:br>
              <a:rPr lang="sr-Latn-RS" dirty="0" smtClean="0"/>
            </a:br>
            <a:r>
              <a:rPr lang="sr-Latn-RS" dirty="0" smtClean="0"/>
              <a:t>bakterija gram negativna?</a:t>
            </a:r>
            <a:endParaRPr lang="sr-Latn-RS" dirty="0"/>
          </a:p>
        </p:txBody>
      </p:sp>
      <p:sp>
        <p:nvSpPr>
          <p:cNvPr id="11" name="TextBox 10"/>
          <p:cNvSpPr txBox="1"/>
          <p:nvPr/>
        </p:nvSpPr>
        <p:spPr>
          <a:xfrm>
            <a:off x="4726107" y="5562600"/>
            <a:ext cx="411119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sr-Latn-RS" dirty="0" smtClean="0"/>
              <a:t>Koji je antibiotik najefektivniji u najmanjoj</a:t>
            </a:r>
            <a:br>
              <a:rPr lang="sr-Latn-RS" dirty="0" smtClean="0"/>
            </a:br>
            <a:r>
              <a:rPr lang="sr-Latn-RS" dirty="0" smtClean="0"/>
              <a:t>koncentraciji za sve bakterije?</a:t>
            </a:r>
            <a:endParaRPr lang="sr-Latn-R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Cilj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sr-Latn-RS" dirty="0" smtClean="0"/>
              <a:t>Mogućnost da se uzmu podaci, da se razumeju, da se obrade i da se iz njih izvuče vrednost kroz vizualizaciju ili komunikaciju je sposobnost koja će postati neophodna ne samo na profesionalnom nivou nego čak i u osnovnoj školi zbog toga što sada zaista imamo mogućnost skupljanja sveokupnih podataka.</a:t>
            </a:r>
            <a:r>
              <a:rPr lang="en-US" dirty="0" smtClean="0"/>
              <a:t>”</a:t>
            </a:r>
          </a:p>
          <a:p>
            <a:pPr algn="r"/>
            <a:r>
              <a:rPr lang="en-US" dirty="0" smtClean="0"/>
              <a:t>Hal Varian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Literatura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A. Konar, “</a:t>
            </a:r>
            <a:r>
              <a:rPr lang="sr-Latn-RS" b="1" i="1" dirty="0" smtClean="0"/>
              <a:t>Artificial Intelligence and Soft Computing: Behavioral and Cognitive Modeling of the Human Brain</a:t>
            </a:r>
            <a:r>
              <a:rPr lang="sr-Latn-RS" dirty="0" smtClean="0"/>
              <a:t>”, 1999</a:t>
            </a:r>
          </a:p>
          <a:p>
            <a:r>
              <a:rPr lang="sr-Latn-RS" dirty="0" smtClean="0"/>
              <a:t>A. P. Engelbrecht, “</a:t>
            </a:r>
            <a:r>
              <a:rPr lang="sr-Latn-RS" b="1" i="1" dirty="0" smtClean="0"/>
              <a:t>Computational Intelligence: An Introduction</a:t>
            </a:r>
            <a:r>
              <a:rPr lang="sr-Latn-RS" i="1" dirty="0" smtClean="0"/>
              <a:t>”</a:t>
            </a:r>
            <a:r>
              <a:rPr lang="sr-Latn-RS" dirty="0" smtClean="0"/>
              <a:t> , 2007</a:t>
            </a:r>
          </a:p>
          <a:p>
            <a:r>
              <a:rPr lang="sr-Latn-RS" dirty="0" smtClean="0"/>
              <a:t>V. Kecman, “</a:t>
            </a:r>
            <a:r>
              <a:rPr lang="sr-Latn-RS" b="1" i="1" dirty="0" smtClean="0"/>
              <a:t>Learning and Soft Computing: Support Vector Machines, Neural Networks, and Fuzzy Logic Models</a:t>
            </a:r>
            <a:r>
              <a:rPr lang="sr-Latn-RS" dirty="0" smtClean="0"/>
              <a:t>”, 2001</a:t>
            </a:r>
          </a:p>
          <a:p>
            <a:r>
              <a:rPr lang="sr-Latn-RS" dirty="0" smtClean="0"/>
              <a:t>L. Shapiro, G. Stockman, </a:t>
            </a:r>
            <a:r>
              <a:rPr lang="sr-Latn-RS" b="1" i="1" dirty="0" smtClean="0"/>
              <a:t>“Computer Vision”, </a:t>
            </a:r>
            <a:r>
              <a:rPr lang="sr-Latn-RS" dirty="0" smtClean="0"/>
              <a:t>2000</a:t>
            </a:r>
          </a:p>
          <a:p>
            <a:r>
              <a:rPr lang="sr-Latn-RS" dirty="0" smtClean="0"/>
              <a:t>S. Tuffery, “</a:t>
            </a:r>
            <a:r>
              <a:rPr lang="sr-Latn-RS" b="1" i="1" dirty="0" smtClean="0"/>
              <a:t>Data Mining and Statistics for Decision Making</a:t>
            </a:r>
            <a:r>
              <a:rPr lang="sr-Latn-RS" dirty="0" smtClean="0"/>
              <a:t>,” 2011</a:t>
            </a:r>
          </a:p>
          <a:p>
            <a:r>
              <a:rPr lang="sr-Latn-RS" dirty="0" smtClean="0"/>
              <a:t>R. Gonzales, “</a:t>
            </a:r>
            <a:r>
              <a:rPr lang="sr-Latn-RS" b="1" i="1" dirty="0" smtClean="0"/>
              <a:t>Digital Image Processing</a:t>
            </a:r>
            <a:r>
              <a:rPr lang="sr-Latn-RS" dirty="0" smtClean="0"/>
              <a:t>,” 2007</a:t>
            </a:r>
          </a:p>
          <a:p>
            <a:r>
              <a:rPr lang="sr-Latn-RS" dirty="0" smtClean="0"/>
              <a:t>T. Hastie, R. Tibshirani, J. Friedman, “</a:t>
            </a:r>
            <a:r>
              <a:rPr lang="sr-Latn-RS" b="1" i="1" dirty="0" smtClean="0"/>
              <a:t>Elements of Statistical Learning</a:t>
            </a:r>
            <a:r>
              <a:rPr lang="sr-Latn-RS" dirty="0" smtClean="0"/>
              <a:t>,” 2009</a:t>
            </a:r>
          </a:p>
          <a:p>
            <a:r>
              <a:rPr lang="sr-Latn-RS" dirty="0" smtClean="0"/>
              <a:t>C. Bishop, “</a:t>
            </a:r>
            <a:r>
              <a:rPr lang="sr-Latn-RS" b="1" i="1" dirty="0" smtClean="0"/>
              <a:t>Pattern Recognition and Machine Learning</a:t>
            </a:r>
            <a:r>
              <a:rPr lang="sr-Latn-RS" dirty="0" smtClean="0"/>
              <a:t>,” 2007</a:t>
            </a:r>
            <a:endParaRPr lang="sr-Latn-R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Cilj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CS" dirty="0" smtClean="0"/>
              <a:t>Cilj nam </a:t>
            </a:r>
            <a:r>
              <a:rPr lang="en-US" smtClean="0"/>
              <a:t>je </a:t>
            </a:r>
            <a:r>
              <a:rPr lang="sr-Latn-CS" smtClean="0"/>
              <a:t>da </a:t>
            </a:r>
            <a:r>
              <a:rPr lang="sr-Latn-CS" dirty="0" smtClean="0"/>
              <a:t>primenimo ljudsko rezonovanje na računarsku obradu podataka.</a:t>
            </a:r>
          </a:p>
          <a:p>
            <a:r>
              <a:rPr lang="sr-Latn-CS" dirty="0" smtClean="0"/>
              <a:t>Pokušavamo da naučimo računar da koristi znanje tako da može da ga primeni u obliku prečica tokom obrade podataka.</a:t>
            </a:r>
          </a:p>
          <a:p>
            <a:r>
              <a:rPr lang="sr-Latn-CS" dirty="0" smtClean="0"/>
              <a:t>Moramo na robustan način računati sa nedoumicama u znanju koje primenjujemo i neodređenostima u podacima koje obrađujemo.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Problemi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Prepoznavanje oblika</a:t>
            </a:r>
          </a:p>
          <a:p>
            <a:pPr lvl="1"/>
            <a:r>
              <a:rPr lang="sr-Latn-RS" dirty="0" smtClean="0"/>
              <a:t>OCR</a:t>
            </a:r>
          </a:p>
          <a:p>
            <a:pPr lvl="1"/>
            <a:r>
              <a:rPr lang="sr-Latn-RS" dirty="0" smtClean="0"/>
              <a:t>Kontrola kvaliteta</a:t>
            </a:r>
          </a:p>
          <a:p>
            <a:r>
              <a:rPr lang="sr-Latn-RS" dirty="0" smtClean="0"/>
              <a:t>Predikcija</a:t>
            </a:r>
          </a:p>
          <a:p>
            <a:pPr lvl="1"/>
            <a:r>
              <a:rPr lang="sr-Latn-RS" dirty="0" smtClean="0"/>
              <a:t>Finansijske aplikacije</a:t>
            </a:r>
          </a:p>
          <a:p>
            <a:pPr lvl="1"/>
            <a:r>
              <a:rPr lang="sr-Latn-RS" dirty="0" smtClean="0"/>
              <a:t>Medicina</a:t>
            </a:r>
          </a:p>
          <a:p>
            <a:r>
              <a:rPr lang="sr-Latn-RS" dirty="0" smtClean="0"/>
              <a:t>Diagnostika</a:t>
            </a:r>
          </a:p>
          <a:p>
            <a:pPr lvl="1"/>
            <a:r>
              <a:rPr lang="sr-Latn-RS" dirty="0" smtClean="0"/>
              <a:t>Fabrike i pogoni</a:t>
            </a:r>
          </a:p>
          <a:p>
            <a:pPr lvl="1"/>
            <a:r>
              <a:rPr lang="sr-Latn-RS" dirty="0" smtClean="0"/>
              <a:t>Popravke pojedinih uredjaja</a:t>
            </a:r>
          </a:p>
          <a:p>
            <a:r>
              <a:rPr lang="sr-Latn-RS" dirty="0" smtClean="0"/>
              <a:t>Donošenje odluka</a:t>
            </a:r>
          </a:p>
          <a:p>
            <a:pPr lvl="1"/>
            <a:r>
              <a:rPr lang="sr-Latn-RS" dirty="0" smtClean="0"/>
              <a:t>Podrška za donošenje poslovnih odluka</a:t>
            </a:r>
          </a:p>
          <a:p>
            <a:pPr lvl="1"/>
            <a:r>
              <a:rPr lang="sr-Latn-RS" dirty="0" smtClean="0"/>
              <a:t>Donošenje odluka koje nisu pristrasne i uzimaju u obzir sve podatke</a:t>
            </a:r>
          </a:p>
          <a:p>
            <a:r>
              <a:rPr lang="sr-Latn-RS" dirty="0" smtClean="0"/>
              <a:t>Planiranje</a:t>
            </a:r>
          </a:p>
          <a:p>
            <a:pPr lvl="1"/>
            <a:r>
              <a:rPr lang="sr-Latn-RS" dirty="0" smtClean="0"/>
              <a:t>Prediktivno održavanje pogona</a:t>
            </a:r>
          </a:p>
          <a:p>
            <a:pPr lvl="1"/>
            <a:r>
              <a:rPr lang="sr-Latn-RS" dirty="0" smtClean="0"/>
              <a:t>Strategije ponašanja u neodređenim okolnostima</a:t>
            </a:r>
          </a:p>
          <a:p>
            <a:pPr lvl="1"/>
            <a:endParaRPr lang="sr-Latn-RS" dirty="0" smtClean="0"/>
          </a:p>
          <a:p>
            <a:endParaRPr lang="sr-Latn-RS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Domeni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Finansije</a:t>
            </a:r>
          </a:p>
          <a:p>
            <a:pPr lvl="1"/>
            <a:r>
              <a:rPr lang="sr-Latn-RS" dirty="0" smtClean="0"/>
              <a:t>Problemi optimizacije portfolija kod investiranja</a:t>
            </a:r>
          </a:p>
          <a:p>
            <a:pPr lvl="1"/>
            <a:r>
              <a:rPr lang="sr-Latn-RS" dirty="0" smtClean="0"/>
              <a:t>High frequency trading algoritmi</a:t>
            </a:r>
          </a:p>
          <a:p>
            <a:pPr lvl="1"/>
            <a:r>
              <a:rPr lang="sr-Latn-RS" dirty="0" smtClean="0"/>
              <a:t>Optimizacija i istraživanje operacija, suppy chain </a:t>
            </a:r>
          </a:p>
          <a:p>
            <a:r>
              <a:rPr lang="sr-Latn-RS" dirty="0" smtClean="0"/>
              <a:t>Robotika</a:t>
            </a:r>
          </a:p>
          <a:p>
            <a:pPr lvl="1"/>
            <a:r>
              <a:rPr lang="sr-Latn-RS" dirty="0" smtClean="0"/>
              <a:t>Industrijska proizvodnja</a:t>
            </a:r>
          </a:p>
          <a:p>
            <a:pPr lvl="1"/>
            <a:r>
              <a:rPr lang="sr-Latn-RS" dirty="0" smtClean="0"/>
              <a:t>Organizacija saobraćaja</a:t>
            </a:r>
          </a:p>
          <a:p>
            <a:pPr lvl="1"/>
            <a:r>
              <a:rPr lang="sr-Latn-RS" dirty="0" smtClean="0"/>
              <a:t>Upravljanje vozilima</a:t>
            </a:r>
          </a:p>
          <a:p>
            <a:pPr lvl="1"/>
            <a:r>
              <a:rPr lang="sr-Latn-RS" dirty="0" smtClean="0"/>
              <a:t>Interfejsi sa prirodnim govorom</a:t>
            </a:r>
          </a:p>
          <a:p>
            <a:r>
              <a:rPr lang="sr-Latn-RS" dirty="0" smtClean="0"/>
              <a:t>Medicina</a:t>
            </a:r>
          </a:p>
          <a:p>
            <a:pPr lvl="1"/>
            <a:r>
              <a:rPr lang="sr-Latn-RS" dirty="0" smtClean="0"/>
              <a:t>Dijagnostika bolesti kroz statističku analizu istorijskih slučajeva</a:t>
            </a:r>
          </a:p>
          <a:p>
            <a:pPr lvl="1"/>
            <a:r>
              <a:rPr lang="sr-Latn-RS" dirty="0" smtClean="0"/>
              <a:t>Istraživanja sa modeliranjem bolesti</a:t>
            </a:r>
          </a:p>
          <a:p>
            <a:r>
              <a:rPr lang="sr-Latn-RS" dirty="0" smtClean="0"/>
              <a:t>Internet aplikacije</a:t>
            </a:r>
          </a:p>
          <a:p>
            <a:pPr lvl="1"/>
            <a:r>
              <a:rPr lang="sr-Latn-RS" dirty="0" smtClean="0"/>
              <a:t>Sistematizacija podataka</a:t>
            </a:r>
          </a:p>
          <a:p>
            <a:pPr lvl="1"/>
            <a:r>
              <a:rPr lang="sr-Latn-RS" dirty="0" smtClean="0"/>
              <a:t>Pretraga relevantnih podataka</a:t>
            </a:r>
          </a:p>
          <a:p>
            <a:pPr lvl="1"/>
            <a:r>
              <a:rPr lang="sr-Latn-RS" dirty="0" smtClean="0"/>
              <a:t>Optimizacija komunikacionih resursa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Prostor podataka i rešenja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Visoke dimenzije</a:t>
            </a:r>
          </a:p>
          <a:p>
            <a:pPr lvl="1"/>
            <a:r>
              <a:rPr lang="sr-Latn-RS" dirty="0" smtClean="0"/>
              <a:t>Prostor podataka je tipično visoko dimenzinalan zbog toga što su senzori i memorija sve jeftiniji pa ima mnogo izvora merenja.</a:t>
            </a:r>
          </a:p>
          <a:p>
            <a:pPr lvl="1"/>
            <a:r>
              <a:rPr lang="sr-Latn-RS" dirty="0" smtClean="0"/>
              <a:t>Prostor rešenja je često manje dimenzije od prostora podataka zato što koristimo znanje elminišemo nepotrebne delove informacija iz podataka.</a:t>
            </a:r>
          </a:p>
          <a:p>
            <a:r>
              <a:rPr lang="sr-Latn-RS" dirty="0" smtClean="0"/>
              <a:t>Treba proceniti nivo neodredjenosti</a:t>
            </a:r>
          </a:p>
          <a:p>
            <a:pPr lvl="1"/>
            <a:r>
              <a:rPr lang="sr-Latn-RS" dirty="0" smtClean="0"/>
              <a:t>U realnom svetu svaki senzor proizvodi neki nivo šuma u podacima koje generiše, idealizovane aproksimacije često nisu korisne dok modelovanje šuma često jeste</a:t>
            </a:r>
          </a:p>
          <a:p>
            <a:r>
              <a:rPr lang="sr-Latn-RS" dirty="0" smtClean="0"/>
              <a:t>Faktori su nekad diskretni a nekada kontinualni</a:t>
            </a:r>
          </a:p>
          <a:p>
            <a:pPr lvl="1"/>
            <a:r>
              <a:rPr lang="sr-Latn-RS" dirty="0" smtClean="0"/>
              <a:t>Često je potrebno integrisati heterogene izvore podataka i proceniti njihou relevantnost za problem</a:t>
            </a:r>
          </a:p>
          <a:p>
            <a:r>
              <a:rPr lang="sr-Latn-RS" dirty="0" smtClean="0"/>
              <a:t>Procesi mogu biti deterministrički i stohastički</a:t>
            </a:r>
          </a:p>
          <a:p>
            <a:pPr lvl="1"/>
            <a:r>
              <a:rPr lang="sr-Latn-RS" dirty="0" smtClean="0"/>
              <a:t>Kod stohastičkih procesa je korisno shvatiti izvor neodredjenosti i način na koji se neodređenost može opisati.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Način na koji saznajemo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i="1" dirty="0" smtClean="0"/>
              <a:t>Pre hiljadu godina </a:t>
            </a:r>
            <a:r>
              <a:rPr lang="sr-Latn-RS" dirty="0" smtClean="0"/>
              <a:t>nauka je empirična, opisuje prirodne pojave</a:t>
            </a:r>
          </a:p>
          <a:p>
            <a:r>
              <a:rPr lang="sr-Latn-RS" i="1" dirty="0" smtClean="0"/>
              <a:t>Pre nekoliko stotina godina</a:t>
            </a:r>
            <a:r>
              <a:rPr lang="sr-Latn-RS" dirty="0" smtClean="0"/>
              <a:t> nauka postaje teoretska, koristi modele, aproksimacije i uopštenja</a:t>
            </a:r>
          </a:p>
          <a:p>
            <a:r>
              <a:rPr lang="sr-Latn-RS" i="1" dirty="0" smtClean="0"/>
              <a:t>Nekoliko poslednjih decenija </a:t>
            </a:r>
            <a:r>
              <a:rPr lang="sr-Latn-RS" dirty="0" smtClean="0"/>
              <a:t>nauka postaje sve više bazirana na izračunljivim pristupima, razne računarske simulacije</a:t>
            </a:r>
          </a:p>
          <a:p>
            <a:r>
              <a:rPr lang="sr-Latn-RS" i="1" dirty="0" smtClean="0"/>
              <a:t>Danas</a:t>
            </a:r>
            <a:r>
              <a:rPr lang="sr-Latn-RS" dirty="0" smtClean="0"/>
              <a:t> se nauka bavi istraživanjem podataka</a:t>
            </a:r>
          </a:p>
          <a:p>
            <a:pPr lvl="1"/>
            <a:r>
              <a:rPr lang="sr-Latn-RS" sz="3200" dirty="0" smtClean="0"/>
              <a:t>Podaci se automatski skupljaju ili generisu simulatorima</a:t>
            </a:r>
          </a:p>
          <a:p>
            <a:pPr lvl="1"/>
            <a:r>
              <a:rPr lang="sr-Latn-RS" sz="3200" dirty="0" smtClean="0"/>
              <a:t>Podaci se automatski obrađuju korišćenjem softvera</a:t>
            </a:r>
            <a:endParaRPr lang="sr-Latn-R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CS" dirty="0" smtClean="0"/>
              <a:t>Da li je potrebno učenje?</a:t>
            </a:r>
          </a:p>
          <a:p>
            <a:pPr lvl="1"/>
            <a:r>
              <a:rPr lang="sr-Latn-CS" dirty="0" smtClean="0"/>
              <a:t>Za neke pristupe prethodno učenje nije neophodno.</a:t>
            </a:r>
          </a:p>
          <a:p>
            <a:pPr lvl="1"/>
            <a:r>
              <a:rPr lang="sr-Latn-CS" dirty="0" smtClean="0"/>
              <a:t>Znanje se eksplicitno predstavlja uslovljenostima izmedju faktora, ili ga je potrebno izvući na podacima</a:t>
            </a:r>
          </a:p>
          <a:p>
            <a:pPr lvl="1"/>
            <a:r>
              <a:rPr lang="sr-Latn-CS" dirty="0" smtClean="0"/>
              <a:t>KNN, Fuzzy reasoning ne koriste eksplicino učenje</a:t>
            </a:r>
          </a:p>
          <a:p>
            <a:r>
              <a:rPr lang="sr-Latn-CS" dirty="0" smtClean="0"/>
              <a:t>Na osnovu kojih podataka se uči? Koje su pretpostavke o podacima iz kojih se uči?</a:t>
            </a:r>
          </a:p>
          <a:p>
            <a:pPr lvl="1"/>
            <a:r>
              <a:rPr lang="sr-Latn-CS" dirty="0" smtClean="0"/>
              <a:t>Da li postoje zavisnosti izmedju podataka ili su I.I.D.?</a:t>
            </a:r>
          </a:p>
          <a:p>
            <a:pPr lvl="1"/>
            <a:r>
              <a:rPr lang="sr-Latn-CS" dirty="0" smtClean="0"/>
              <a:t>Da li su podaci normalizovani na μ=0, Σ = I ?</a:t>
            </a:r>
          </a:p>
          <a:p>
            <a:pPr lvl="1"/>
            <a:r>
              <a:rPr lang="sr-Latn-CS" dirty="0" smtClean="0"/>
              <a:t>Koje su distribucije podataka? </a:t>
            </a:r>
          </a:p>
          <a:p>
            <a:pPr lvl="1"/>
            <a:r>
              <a:rPr lang="sr-Latn-CS" dirty="0" smtClean="0"/>
              <a:t>Da li je potrebno da se podaci transformisu tako da njihove distribucije budu sliče pretpostavkama koje apriori pravi model koji uči?</a:t>
            </a:r>
          </a:p>
          <a:p>
            <a:pPr lvl="1"/>
            <a:r>
              <a:rPr lang="sr-Latn-CS" dirty="0" smtClean="0"/>
              <a:t>Da li postoje reprezentacije u kojima je posebno lako rešiti neki problem? Koje trasnformacije je potrebno koristiti</a:t>
            </a:r>
            <a:r>
              <a:rPr lang="en-US" dirty="0" smtClean="0"/>
              <a:t>?</a:t>
            </a:r>
            <a:endParaRPr lang="sr-Latn-C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CS" dirty="0" smtClean="0"/>
              <a:t>Šta se uči? Koje znanje ili model?</a:t>
            </a:r>
          </a:p>
          <a:p>
            <a:pPr lvl="1"/>
            <a:r>
              <a:rPr lang="sr-Latn-CS" dirty="0" smtClean="0"/>
              <a:t>Proces učenja se često odnosi na adaptaciju modela problemu.</a:t>
            </a:r>
          </a:p>
          <a:p>
            <a:pPr lvl="1"/>
            <a:r>
              <a:rPr lang="sr-Latn-CS" dirty="0" smtClean="0"/>
              <a:t>Model može biti </a:t>
            </a:r>
          </a:p>
          <a:p>
            <a:pPr lvl="2"/>
            <a:r>
              <a:rPr lang="sr-Latn-CS" dirty="0" smtClean="0"/>
              <a:t>Neparametarski (density estimation, KNN, SVM)</a:t>
            </a:r>
          </a:p>
          <a:p>
            <a:pPr lvl="2"/>
            <a:r>
              <a:rPr lang="sr-Latn-CS" dirty="0" smtClean="0"/>
              <a:t>Parametarski (neuralne mreže, k-means, linearna regresija )</a:t>
            </a:r>
          </a:p>
          <a:p>
            <a:r>
              <a:rPr lang="sr-Latn-CS" dirty="0" smtClean="0"/>
              <a:t>Kako se uči? </a:t>
            </a:r>
          </a:p>
          <a:p>
            <a:pPr lvl="1"/>
            <a:r>
              <a:rPr lang="sr-Latn-CS" dirty="0" smtClean="0"/>
              <a:t>Na koji način proces učenja koristi računarske resurse? </a:t>
            </a:r>
          </a:p>
          <a:p>
            <a:pPr lvl="1"/>
            <a:r>
              <a:rPr lang="sr-Latn-CS" dirty="0" smtClean="0"/>
              <a:t>Koliko je memorije potrebno, da li je broj parametara ograničen?</a:t>
            </a:r>
          </a:p>
          <a:p>
            <a:pPr lvl="1"/>
            <a:r>
              <a:rPr lang="sr-Latn-CS" dirty="0" smtClean="0"/>
              <a:t>Kolika je teoretska zavisnost izmedju večine ulaza i vremena izvršavanja u velikoj O notaciji?</a:t>
            </a:r>
          </a:p>
          <a:p>
            <a:pPr lvl="1"/>
            <a:r>
              <a:rPr lang="sr-Latn-CS" dirty="0" smtClean="0"/>
              <a:t>Kolika je efikasnost učenja, koji je odnos vremena i tačnosti rezultata? Brzina konvergencije? Da li je rešenje globalni optimum ili lokalni optimum?</a:t>
            </a:r>
          </a:p>
          <a:p>
            <a:r>
              <a:rPr lang="sr-Latn-CS" dirty="0" smtClean="0"/>
              <a:t>Kako se meri učinak? Kako se meri greška? Kada treba stati?</a:t>
            </a:r>
          </a:p>
          <a:p>
            <a:r>
              <a:rPr lang="sr-Latn-CS" dirty="0" smtClean="0"/>
              <a:t>Šta je očekivan rezultat učenja? Na koji način se naučeno znanje može proveriti i primeniti?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CS" dirty="0" smtClean="0"/>
              <a:t>Načini učenja</a:t>
            </a:r>
          </a:p>
          <a:p>
            <a:pPr lvl="1"/>
            <a:r>
              <a:rPr lang="sr-Latn-CS" dirty="0" smtClean="0"/>
              <a:t>Označeni podaci (supvised learning)</a:t>
            </a:r>
          </a:p>
          <a:p>
            <a:pPr lvl="2"/>
            <a:r>
              <a:rPr lang="sr-Latn-CS" dirty="0" smtClean="0"/>
              <a:t>Obično je lako ustanoviti odgovarajuću metriku grešeke.</a:t>
            </a:r>
          </a:p>
          <a:p>
            <a:pPr lvl="2"/>
            <a:r>
              <a:rPr lang="sr-Latn-CS" dirty="0" smtClean="0"/>
              <a:t>Primenjuju se efikasni algoritmi za učenje u visokodimenzionim prostorima rešenja.</a:t>
            </a:r>
          </a:p>
          <a:p>
            <a:pPr lvl="1"/>
            <a:r>
              <a:rPr lang="sr-Latn-CS" dirty="0" smtClean="0"/>
              <a:t>Ne označeni podaci (unsupvervised learning)</a:t>
            </a:r>
          </a:p>
          <a:p>
            <a:pPr lvl="2"/>
            <a:r>
              <a:rPr lang="sr-Latn-CS" dirty="0" smtClean="0"/>
              <a:t>Teže je proceniti metriku ishoda.</a:t>
            </a:r>
          </a:p>
          <a:p>
            <a:pPr lvl="2"/>
            <a:r>
              <a:rPr lang="sr-Latn-CS" dirty="0" smtClean="0"/>
              <a:t>Najčešće čovek vizualno može dobro da proci da li su podaci organizovani na odgovarajući način</a:t>
            </a:r>
          </a:p>
          <a:p>
            <a:pPr lvl="1"/>
            <a:r>
              <a:rPr lang="sr-Latn-CS" dirty="0" smtClean="0"/>
              <a:t>Učenje sa povratnom spregom (reinforcement)</a:t>
            </a:r>
            <a:endParaRPr lang="sr-Latn-C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sr-Latn-RS" dirty="0" smtClean="0"/>
              <a:t>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CS" dirty="0" smtClean="0"/>
              <a:t>Rezultat učenja:</a:t>
            </a:r>
          </a:p>
          <a:p>
            <a:pPr lvl="1"/>
            <a:r>
              <a:rPr lang="sr-Latn-CS" dirty="0" smtClean="0"/>
              <a:t>Reprezentacija znanja</a:t>
            </a:r>
          </a:p>
          <a:p>
            <a:pPr lvl="2"/>
            <a:r>
              <a:rPr lang="sr-Latn-CS" dirty="0" smtClean="0"/>
              <a:t>U linearnoj regresiji je znanje o problemu posle učenja predstavljeno koeficijentima</a:t>
            </a:r>
          </a:p>
          <a:p>
            <a:pPr lvl="2"/>
            <a:r>
              <a:rPr lang="sr-Latn-CS" dirty="0" smtClean="0"/>
              <a:t>U k-means znanje je predstavljeno parametrima centara</a:t>
            </a:r>
          </a:p>
          <a:p>
            <a:pPr lvl="1"/>
            <a:r>
              <a:rPr lang="sr-Latn-CS" dirty="0" smtClean="0"/>
              <a:t>Generativan ili diskriminativan model</a:t>
            </a:r>
          </a:p>
          <a:p>
            <a:pPr lvl="2"/>
            <a:r>
              <a:rPr lang="sr-Latn-CS" dirty="0" smtClean="0"/>
              <a:t>Sa oba je moguća: </a:t>
            </a:r>
          </a:p>
          <a:p>
            <a:pPr lvl="3"/>
            <a:r>
              <a:rPr lang="sr-Latn-CS" dirty="0" smtClean="0"/>
              <a:t>Klasifikacija</a:t>
            </a:r>
          </a:p>
          <a:p>
            <a:pPr lvl="3"/>
            <a:r>
              <a:rPr lang="sr-Latn-CS" dirty="0" smtClean="0"/>
              <a:t>Regresija</a:t>
            </a:r>
          </a:p>
          <a:p>
            <a:pPr lvl="2"/>
            <a:r>
              <a:rPr lang="sr-Latn-CS" dirty="0" smtClean="0"/>
              <a:t>Generisanje novih primera iz distribucija sličnim podacima je moguće samo sa generativnim modelima</a:t>
            </a:r>
          </a:p>
          <a:p>
            <a:pPr lvl="1"/>
            <a:r>
              <a:rPr lang="sr-Latn-CS" dirty="0" smtClean="0"/>
              <a:t>Vizualizacija</a:t>
            </a:r>
            <a:endParaRPr lang="sr-Latn-C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sr-Latn-RS" dirty="0" smtClean="0"/>
              <a:t>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CS" dirty="0" smtClean="0"/>
              <a:t>Ponekad je cilj učenja </a:t>
            </a:r>
            <a:r>
              <a:rPr lang="en-US" dirty="0" smtClean="0"/>
              <a:t>p</a:t>
            </a:r>
            <a:r>
              <a:rPr lang="sr-Latn-CS" dirty="0" smtClean="0"/>
              <a:t>rototip, arhetip ili sažetak podataka</a:t>
            </a:r>
          </a:p>
          <a:p>
            <a:pPr lvl="1"/>
            <a:r>
              <a:rPr lang="sr-Latn-CS" dirty="0" smtClean="0"/>
              <a:t>Posebno je izražena potreba kod vizualizacije</a:t>
            </a:r>
          </a:p>
          <a:p>
            <a:pPr lvl="1"/>
            <a:r>
              <a:rPr lang="sr-Latn-CS" dirty="0" smtClean="0"/>
              <a:t>Kada je potrebno detektovati anomalije, pozitivni primeri su često skupi</a:t>
            </a:r>
          </a:p>
          <a:p>
            <a:pPr lvl="1"/>
            <a:r>
              <a:rPr lang="sr-Latn-CS" dirty="0" smtClean="0"/>
              <a:t>Nekoliko pristupa je razvijeno za učenje sa obeležjima (LVQ) i bez (TSNE)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 smtClean="0"/>
              <a:t>Brzo iznačunati vrednost sledećih izraza:</a:t>
            </a:r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Automobil se kreće brzinom od 61.34 kh/h, za koliko minuta će preći rastojanje od 29.56km?</a:t>
            </a:r>
          </a:p>
          <a:p>
            <a:r>
              <a:rPr lang="sr-Latn-RS" dirty="0" smtClean="0"/>
              <a:t>Koje prethodno znanje imamo o ovim problemima koje nam može pomoći da ih efikasno rešimo? </a:t>
            </a:r>
          </a:p>
          <a:p>
            <a:r>
              <a:rPr lang="sr-Latn-RS" dirty="0" smtClean="0"/>
              <a:t>U kakvim se kontekstima ovakvi problemi obično pojavljuju?</a:t>
            </a:r>
            <a:endParaRPr lang="sr-Latn-RS" dirty="0"/>
          </a:p>
        </p:txBody>
      </p:sp>
      <p:grpSp>
        <p:nvGrpSpPr>
          <p:cNvPr id="8" name="Group 7"/>
          <p:cNvGrpSpPr/>
          <p:nvPr/>
        </p:nvGrpSpPr>
        <p:grpSpPr>
          <a:xfrm>
            <a:off x="3529807" y="2057400"/>
            <a:ext cx="2084387" cy="1757363"/>
            <a:chOff x="1218406" y="2743200"/>
            <a:chExt cx="2084387" cy="1757363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1395412" y="2743200"/>
            <a:ext cx="1730375" cy="577850"/>
          </p:xfrm>
          <a:graphic>
            <a:graphicData uri="http://schemas.openxmlformats.org/presentationml/2006/ole">
              <p:oleObj spid="_x0000_s2050" name="Equation" r:id="rId3" imgW="685800" imgH="228600" progId="Equation.3">
                <p:embed/>
              </p:oleObj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1218406" y="3505200"/>
            <a:ext cx="2084387" cy="995363"/>
          </p:xfrm>
          <a:graphic>
            <a:graphicData uri="http://schemas.openxmlformats.org/presentationml/2006/ole">
              <p:oleObj spid="_x0000_s2051" name="Equation" r:id="rId4" imgW="825480" imgH="393480" progId="Equation.3">
                <p:embed/>
              </p:oleObj>
            </a:graphicData>
          </a:graphic>
        </p:graphicFrame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Metodologije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Neuralno računarsto</a:t>
            </a:r>
            <a:r>
              <a:rPr lang="en-US" dirty="0" smtClean="0"/>
              <a:t>/machine learning</a:t>
            </a:r>
            <a:endParaRPr lang="sr-Latn-RS" dirty="0" smtClean="0"/>
          </a:p>
          <a:p>
            <a:r>
              <a:rPr lang="en-US" dirty="0" smtClean="0"/>
              <a:t>Fuzzy concept, </a:t>
            </a:r>
            <a:r>
              <a:rPr lang="sr-Latn-RS" dirty="0" smtClean="0"/>
              <a:t>systems</a:t>
            </a:r>
            <a:r>
              <a:rPr lang="en-US" dirty="0" smtClean="0"/>
              <a:t>, fuzzy reasoning</a:t>
            </a:r>
            <a:endParaRPr lang="sr-Latn-RS" dirty="0" smtClean="0"/>
          </a:p>
          <a:p>
            <a:r>
              <a:rPr lang="sr-Latn-RS" dirty="0" smtClean="0"/>
              <a:t>Probabilističko rezonovanje</a:t>
            </a:r>
          </a:p>
          <a:p>
            <a:r>
              <a:rPr lang="sr-Latn-RS" dirty="0" smtClean="0"/>
              <a:t>Signal Procesing</a:t>
            </a:r>
          </a:p>
          <a:p>
            <a:r>
              <a:rPr lang="sr-Latn-RS" dirty="0" smtClean="0"/>
              <a:t>Evolutivno računarstvo</a:t>
            </a:r>
          </a:p>
          <a:p>
            <a:r>
              <a:rPr lang="sr-Latn-RS" dirty="0" smtClean="0"/>
              <a:t>Inteligencija mnoštva </a:t>
            </a:r>
          </a:p>
          <a:p>
            <a:r>
              <a:rPr lang="sr-Latn-RS" dirty="0" smtClean="0"/>
              <a:t>Vizualizacija</a:t>
            </a:r>
          </a:p>
          <a:p>
            <a:r>
              <a:rPr lang="sr-Latn-RS" dirty="0" smtClean="0"/>
              <a:t>...</a:t>
            </a:r>
          </a:p>
          <a:p>
            <a:pPr>
              <a:buNone/>
            </a:pPr>
            <a:endParaRPr lang="sr-Latn-R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Neuralno računarsto i</a:t>
            </a:r>
            <a:br>
              <a:rPr lang="sr-Latn-RS" dirty="0" smtClean="0"/>
            </a:br>
            <a:r>
              <a:rPr lang="sr-Latn-RS" dirty="0" smtClean="0"/>
              <a:t>machine learning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</a:t>
            </a:r>
            <a:r>
              <a:rPr lang="sr-Latn-RS" dirty="0" smtClean="0"/>
              <a:t>čenje na osnovu iskustva u vidu istorijskih ishoda ili mera o nekom procesu, sa ne označenim ili označenim podacima</a:t>
            </a:r>
          </a:p>
          <a:p>
            <a:r>
              <a:rPr lang="sr-Latn-RS" dirty="0" smtClean="0"/>
              <a:t>Znanje je predstavljeno kao statistička zavisnost između podataka i parametra nekog modela</a:t>
            </a:r>
          </a:p>
          <a:p>
            <a:r>
              <a:rPr lang="sr-Latn-RS" dirty="0" smtClean="0"/>
              <a:t>Često se prethodna iskustva eksplicitno izražavaju u modelu </a:t>
            </a:r>
            <a:r>
              <a:rPr lang="sr-Latn-RS" i="1" dirty="0" smtClean="0"/>
              <a:t>a priori </a:t>
            </a:r>
          </a:p>
          <a:p>
            <a:r>
              <a:rPr lang="sr-Latn-RS" dirty="0" smtClean="0"/>
              <a:t>Rezultat je grupisanje-klasterizacija, model za predikcije (klasifikaciju ili regresiju) ili sažetak podataka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concept</a:t>
            </a:r>
            <a:r>
              <a:rPr lang="sr-Latn-RS" dirty="0" smtClean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Relacijama se dodeljuje vrednost tačnosti iz [0,1] uzimajući u obzir nesigurnost.</a:t>
            </a:r>
          </a:p>
          <a:p>
            <a:r>
              <a:rPr lang="sr-Latn-RS" dirty="0" smtClean="0"/>
              <a:t>Znanje je ekplicitno reprezentovano modelom i relacijama izmedju koncepata</a:t>
            </a:r>
          </a:p>
          <a:p>
            <a:r>
              <a:rPr lang="sr-Latn-RS" dirty="0" smtClean="0"/>
              <a:t>Širok spektar primena podrazumeva</a:t>
            </a:r>
          </a:p>
          <a:p>
            <a:pPr lvl="1"/>
            <a:r>
              <a:rPr lang="sr-Latn-RS" dirty="0" smtClean="0"/>
              <a:t>Reprezentaciju koncepata, znanja, relacij</a:t>
            </a:r>
            <a:r>
              <a:rPr lang="en-US" dirty="0" smtClean="0"/>
              <a:t>a</a:t>
            </a:r>
            <a:endParaRPr lang="sr-Latn-RS" dirty="0" smtClean="0"/>
          </a:p>
          <a:p>
            <a:pPr lvl="1"/>
            <a:r>
              <a:rPr lang="sr-Latn-CS" dirty="0" smtClean="0"/>
              <a:t>Kontrolu industrijskih pogona</a:t>
            </a:r>
          </a:p>
          <a:p>
            <a:pPr lvl="1"/>
            <a:r>
              <a:rPr lang="sr-Latn-RS" dirty="0" smtClean="0"/>
              <a:t>Medicinsku dijagnostiku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Probablističko rezonovanje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Praktična primena teoretskih zaključaka o statističkim svojstvima nesigurnosti. Često se koriste teoretske prečice (Njutnova metoda).</a:t>
            </a:r>
          </a:p>
          <a:p>
            <a:r>
              <a:rPr lang="sr-Latn-RS" dirty="0" smtClean="0"/>
              <a:t>Model je reprezentacija nasih pretpostavki o procesu koji analiziramo.</a:t>
            </a:r>
          </a:p>
          <a:p>
            <a:r>
              <a:rPr lang="sr-Latn-RS" dirty="0" smtClean="0"/>
              <a:t>Učenje se sastoji od podešavanja parametara tako da model oponaša istorijske podatke.</a:t>
            </a:r>
          </a:p>
          <a:p>
            <a:r>
              <a:rPr lang="sr-Latn-RS" dirty="0" smtClean="0"/>
              <a:t>Može se koristiti za predviđanje efekata promena na pravim sistemima, i za diagnostiku promena bez poznatog uzroka.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Evolutivno računarstvo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Pravljenje modela se sastoji opisa prostora koji se direktno preslikava na rešenja problema.</a:t>
            </a:r>
          </a:p>
          <a:p>
            <a:r>
              <a:rPr lang="sr-Latn-RS" dirty="0" smtClean="0"/>
              <a:t>Potrebno je efikasno pretražiti prostor rešenja da bi se našlo optimalno rešenje.</a:t>
            </a:r>
          </a:p>
          <a:p>
            <a:r>
              <a:rPr lang="sr-Latn-RS" dirty="0" smtClean="0"/>
              <a:t>Pretrazujemo prostor rešenja inspirisani prirodnom evolucijom</a:t>
            </a:r>
          </a:p>
          <a:p>
            <a:pPr lvl="1"/>
            <a:r>
              <a:rPr lang="sr-Latn-RS" dirty="0" smtClean="0"/>
              <a:t>Fitness funkcija opisuje koliko dobro je rešenje problema</a:t>
            </a:r>
          </a:p>
          <a:p>
            <a:pPr lvl="1"/>
            <a:r>
              <a:rPr lang="sr-Latn-RS" dirty="0" smtClean="0"/>
              <a:t>Genotip opisuje jedno rešenje problema</a:t>
            </a:r>
          </a:p>
          <a:p>
            <a:pPr lvl="1"/>
            <a:r>
              <a:rPr lang="sr-Latn-RS" dirty="0" smtClean="0"/>
              <a:t>Populacija je skup genotipa</a:t>
            </a:r>
          </a:p>
          <a:p>
            <a:pPr lvl="1"/>
            <a:r>
              <a:rPr lang="sr-Latn-RS" dirty="0" smtClean="0"/>
              <a:t>Mutacija je izmena genotipa radi mogućeg poboljšanja fitnessa</a:t>
            </a:r>
          </a:p>
          <a:p>
            <a:pPr lvl="1"/>
            <a:r>
              <a:rPr lang="sr-Latn-RS" dirty="0" smtClean="0"/>
              <a:t>Kombinovanje se takođe koristi da bi se ukrstila dva dobra rešenja</a:t>
            </a:r>
          </a:p>
          <a:p>
            <a:r>
              <a:rPr lang="sr-Latn-RS" dirty="0" smtClean="0"/>
              <a:t>Rezulat učenja je genotip ili jedinka koja posebno dobro rešava problem, ali često nije globalni optimum.</a:t>
            </a:r>
          </a:p>
          <a:p>
            <a:r>
              <a:rPr lang="sr-Latn-RS" dirty="0" smtClean="0"/>
              <a:t>Često se koristi kada nema drugih pristupa rešavanju problema </a:t>
            </a:r>
            <a:r>
              <a:rPr lang="en-US" dirty="0" smtClean="0"/>
              <a:t>“black box”</a:t>
            </a:r>
            <a:endParaRPr lang="sr-Latn-RS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Inteligencija mnoštva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Kolektivno ponašanje mnoštva autonomnih, samo organizovajućih agenata.</a:t>
            </a:r>
          </a:p>
          <a:p>
            <a:r>
              <a:rPr lang="sr-Latn-RS" dirty="0" smtClean="0"/>
              <a:t>Inspirisani biološkim sistemima kao što su kolonije bakterija ili mrava, i jata ptica.</a:t>
            </a:r>
          </a:p>
          <a:p>
            <a:r>
              <a:rPr lang="sr-Latn-RS" dirty="0" smtClean="0"/>
              <a:t>Mnoštva jedinki koje pojedinačno prate prosta pravila, ne postoji centralizovana kontrola (emergent behavior).</a:t>
            </a:r>
          </a:p>
          <a:p>
            <a:r>
              <a:rPr lang="sr-Latn-RS" dirty="0" smtClean="0"/>
              <a:t>Mnošto prostih jedinki sa prostim ponašanjem sarađuje da bi rešili komplikoane probleme iz specifičnih domena.</a:t>
            </a:r>
            <a:endParaRPr lang="sr-Latn-R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Vizualizacija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Predstavljanje podataka tako da čovekov vizualni sistem može shvati znanje.</a:t>
            </a:r>
          </a:p>
          <a:p>
            <a:r>
              <a:rPr lang="sr-Latn-RS" dirty="0" smtClean="0"/>
              <a:t>“Najveća korist od slike je kada nas natera da vidimo ono sto nismo očekivali.” –John Tukey</a:t>
            </a:r>
          </a:p>
          <a:p>
            <a:r>
              <a:rPr lang="sr-Latn-RS" dirty="0" smtClean="0"/>
              <a:t>Model je sažetak podataka koji očuvava reprezentaciju znanja.</a:t>
            </a:r>
          </a:p>
          <a:p>
            <a:r>
              <a:rPr lang="sr-Latn-RS" dirty="0" smtClean="0"/>
              <a:t>Učenje se često sastoji od otkrivanja projekcije podataka koja umanjuje efekat šuma i povećava signal.</a:t>
            </a:r>
            <a:endParaRPr lang="sr-Latn-R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Koje prethodno znanje imamo o ovim problemima koje nam može pomoći da ih efikasno rešimo? </a:t>
            </a:r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r>
              <a:rPr lang="sr-Latn-RS" dirty="0" smtClean="0"/>
              <a:t>U kakvim se kontekstima ovakvi problemi obično pojavljuju? </a:t>
            </a:r>
          </a:p>
          <a:p>
            <a:r>
              <a:rPr lang="sr-Latn-RS" dirty="0" smtClean="0"/>
              <a:t>Da li je potrebno tačno rešenje</a:t>
            </a:r>
            <a:r>
              <a:rPr lang="sr-Cyrl-R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problem?</a:t>
            </a:r>
            <a:endParaRPr lang="sr-Latn-RS" dirty="0" smtClean="0"/>
          </a:p>
        </p:txBody>
      </p:sp>
      <p:grpSp>
        <p:nvGrpSpPr>
          <p:cNvPr id="4" name="Group 7"/>
          <p:cNvGrpSpPr/>
          <p:nvPr/>
        </p:nvGrpSpPr>
        <p:grpSpPr>
          <a:xfrm>
            <a:off x="3529807" y="2967037"/>
            <a:ext cx="2084387" cy="1757363"/>
            <a:chOff x="1218406" y="2743200"/>
            <a:chExt cx="2084387" cy="1757363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1395412" y="2743200"/>
            <a:ext cx="1730375" cy="577850"/>
          </p:xfrm>
          <a:graphic>
            <a:graphicData uri="http://schemas.openxmlformats.org/presentationml/2006/ole">
              <p:oleObj spid="_x0000_s27650" name="Equation" r:id="rId3" imgW="685800" imgH="228600" progId="Equation.3">
                <p:embed/>
              </p:oleObj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1218406" y="3505200"/>
            <a:ext cx="2084387" cy="995363"/>
          </p:xfrm>
          <a:graphic>
            <a:graphicData uri="http://schemas.openxmlformats.org/presentationml/2006/ole">
              <p:oleObj spid="_x0000_s27651" name="Equation" r:id="rId4" imgW="825480" imgH="393480" progId="Equation.3">
                <p:embed/>
              </p:oleObj>
            </a:graphicData>
          </a:graphic>
        </p:graphicFrame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dirty="0" smtClean="0"/>
              <a:t>Motivacija</a:t>
            </a:r>
            <a:endParaRPr lang="sr-Latn-C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CS" dirty="0" smtClean="0"/>
              <a:t>Pronaći najkraću putanju kroz gradove, traveling salesman problem</a:t>
            </a:r>
            <a:endParaRPr lang="sr-Latn-C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1375" y="3085768"/>
            <a:ext cx="2971800" cy="3194957"/>
            <a:chOff x="228600" y="3085768"/>
            <a:chExt cx="2971800" cy="3194957"/>
          </a:xfrm>
        </p:grpSpPr>
        <p:sp>
          <p:nvSpPr>
            <p:cNvPr id="12" name="TextBox 11"/>
            <p:cNvSpPr txBox="1"/>
            <p:nvPr/>
          </p:nvSpPr>
          <p:spPr>
            <a:xfrm>
              <a:off x="228600" y="5695950"/>
              <a:ext cx="29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CS" sz="1600" dirty="0" smtClean="0">
                  <a:latin typeface="CMU Bright" pitchFamily="2" charset="0"/>
                  <a:ea typeface="CMU Bright" pitchFamily="2" charset="0"/>
                  <a:cs typeface="CMU Bright" pitchFamily="2" charset="0"/>
                </a:rPr>
                <a:t>Gradove možemo predstaviti kao tačke na ravni</a:t>
              </a:r>
              <a:endParaRPr lang="sr-Latn-CS" sz="1600" dirty="0">
                <a:latin typeface="CMU Bright" pitchFamily="2" charset="0"/>
                <a:ea typeface="CMU Bright" pitchFamily="2" charset="0"/>
                <a:cs typeface="CMU Bright" pitchFamily="2" charset="0"/>
              </a:endParaRPr>
            </a:p>
          </p:txBody>
        </p:sp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8799" t="5573" r="12272" b="8039"/>
            <a:stretch>
              <a:fillRect/>
            </a:stretch>
          </p:blipFill>
          <p:spPr bwMode="auto">
            <a:xfrm>
              <a:off x="496059" y="3085768"/>
              <a:ext cx="2436882" cy="2292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4" name="Group 23"/>
          <p:cNvGrpSpPr/>
          <p:nvPr/>
        </p:nvGrpSpPr>
        <p:grpSpPr>
          <a:xfrm>
            <a:off x="3121275" y="3086100"/>
            <a:ext cx="2971800" cy="3194625"/>
            <a:chOff x="3238500" y="3086100"/>
            <a:chExt cx="2971800" cy="3194625"/>
          </a:xfrm>
        </p:grpSpPr>
        <p:pic>
          <p:nvPicPr>
            <p:cNvPr id="2867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 l="18819" t="5572" r="14268" b="8065"/>
            <a:stretch>
              <a:fillRect/>
            </a:stretch>
          </p:blipFill>
          <p:spPr bwMode="auto">
            <a:xfrm>
              <a:off x="3541596" y="3086100"/>
              <a:ext cx="2365609" cy="229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3238500" y="5695950"/>
              <a:ext cx="29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sz="1600" dirty="0" smtClean="0">
                  <a:latin typeface="CMU Bright" pitchFamily="2" charset="0"/>
                  <a:ea typeface="CMU Bright" pitchFamily="2" charset="0"/>
                  <a:cs typeface="CMU Bright" pitchFamily="2" charset="0"/>
                </a:rPr>
                <a:t>Svaki mogući redosled gradova predstavlja jednu putanju</a:t>
              </a:r>
              <a:endParaRPr lang="en-US" sz="1600" dirty="0">
                <a:latin typeface="CMU Bright" pitchFamily="2" charset="0"/>
                <a:ea typeface="CMU Bright" pitchFamily="2" charset="0"/>
                <a:cs typeface="CMU Bright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54975" y="3092761"/>
            <a:ext cx="2971800" cy="3187964"/>
            <a:chOff x="6172200" y="3092761"/>
            <a:chExt cx="2971800" cy="3187964"/>
          </a:xfrm>
        </p:grpSpPr>
        <p:pic>
          <p:nvPicPr>
            <p:cNvPr id="28680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 l="19543" t="4952" r="16012" b="9187"/>
            <a:stretch>
              <a:fillRect/>
            </a:stretch>
          </p:blipFill>
          <p:spPr bwMode="auto">
            <a:xfrm>
              <a:off x="6518922" y="3092761"/>
              <a:ext cx="2278357" cy="2278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6172200" y="5695950"/>
              <a:ext cx="29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CS" sz="1600" dirty="0" smtClean="0">
                  <a:latin typeface="CMU Bright" pitchFamily="2" charset="0"/>
                  <a:ea typeface="CMU Bright" pitchFamily="2" charset="0"/>
                  <a:cs typeface="CMU Bright" pitchFamily="2" charset="0"/>
                </a:rPr>
                <a:t>Zadatak je pronaći najkraću putanju koja obilazi sve gradove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Problem eksponencijalno postaje komplikovan za rešavanje kako se broj gradova povećava.</a:t>
            </a:r>
          </a:p>
          <a:p>
            <a:r>
              <a:rPr lang="sr-Latn-RS" dirty="0" smtClean="0"/>
              <a:t>U kom vremenu</a:t>
            </a:r>
            <a:br>
              <a:rPr lang="sr-Latn-RS" dirty="0" smtClean="0"/>
            </a:br>
            <a:r>
              <a:rPr lang="sr-Latn-RS" dirty="0" smtClean="0"/>
              <a:t>je potrebno imati</a:t>
            </a:r>
            <a:br>
              <a:rPr lang="sr-Latn-RS" dirty="0" smtClean="0"/>
            </a:br>
            <a:r>
              <a:rPr lang="sr-Latn-RS" dirty="0" smtClean="0"/>
              <a:t>rešenje?</a:t>
            </a:r>
          </a:p>
          <a:p>
            <a:pPr lvl="1"/>
            <a:r>
              <a:rPr lang="sr-Latn-RS" dirty="0" smtClean="0"/>
              <a:t>Milisekunda?</a:t>
            </a:r>
          </a:p>
          <a:p>
            <a:pPr lvl="1"/>
            <a:r>
              <a:rPr lang="sr-Latn-RS" dirty="0" smtClean="0"/>
              <a:t>Nedelju dana?</a:t>
            </a:r>
          </a:p>
          <a:p>
            <a:r>
              <a:rPr lang="sr-Latn-RS" dirty="0" smtClean="0"/>
              <a:t>Koliko blizu </a:t>
            </a:r>
            <a:br>
              <a:rPr lang="sr-Latn-RS" dirty="0" smtClean="0"/>
            </a:br>
            <a:r>
              <a:rPr lang="sr-Latn-RS" dirty="0" smtClean="0"/>
              <a:t>optimalnog treba</a:t>
            </a:r>
            <a:br>
              <a:rPr lang="sr-Latn-RS" dirty="0" smtClean="0"/>
            </a:br>
            <a:r>
              <a:rPr lang="sr-Latn-RS" dirty="0" smtClean="0"/>
              <a:t>rešiti problem</a:t>
            </a:r>
            <a:r>
              <a:rPr lang="en-US" dirty="0" smtClean="0"/>
              <a:t>?</a:t>
            </a:r>
            <a:endParaRPr lang="sr-Latn-RS" dirty="0"/>
          </a:p>
        </p:txBody>
      </p:sp>
      <p:pic>
        <p:nvPicPr>
          <p:cNvPr id="38672" name="Picture 897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716427"/>
            <a:ext cx="5029200" cy="4022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sr-Latn-R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Direktan</a:t>
            </a:r>
            <a:r>
              <a:rPr kumimoji="0" lang="sr-Latn-R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na</a:t>
            </a:r>
            <a: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čin rešavanja, aritmetika “peške” ili isprobavanje svih rešenja n</a:t>
            </a:r>
            <a:r>
              <a:rPr kumimoji="0" lang="sr-Latn-R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ije</a:t>
            </a:r>
            <a:r>
              <a:rPr kumimoji="0" lang="sr-Latn-R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U Serif" pitchFamily="2" charset="0"/>
                <a:ea typeface="CMU Serif" pitchFamily="2" charset="0"/>
                <a:cs typeface="CMU Serif" pitchFamily="2" charset="0"/>
              </a:rPr>
              <a:t> dovoljno </a:t>
            </a:r>
            <a: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brza i zahteva  previše truda.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sr-Latn-RS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MU Serif" pitchFamily="2" charset="0"/>
              <a:ea typeface="CMU Serif" pitchFamily="2" charset="0"/>
              <a:cs typeface="CMU Serif" pitchFamily="2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sr-Latn-RS" sz="3200" dirty="0" smtClean="0">
                <a:latin typeface="CMU Serif" pitchFamily="2" charset="0"/>
                <a:ea typeface="CMU Serif" pitchFamily="2" charset="0"/>
                <a:cs typeface="CMU Serif" pitchFamily="2" charset="0"/>
              </a:rPr>
              <a:t>Često se efikasno rešenje problema nalazi u specifičnim osobinama problema koje dozvoljavaju primenu precizno definisanih prečica.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Na koji način mašina može da koristi prečice slično čoveku?</a:t>
            </a:r>
          </a:p>
          <a:p>
            <a:r>
              <a:rPr lang="sr-Latn-RS" dirty="0" smtClean="0"/>
              <a:t>Za korišćenje prečica potrebno je znanje o problemu, koje je sveobuhvatnije od samih podataka.</a:t>
            </a:r>
          </a:p>
          <a:p>
            <a:r>
              <a:rPr lang="sr-Latn-RS" dirty="0" smtClean="0"/>
              <a:t>Precizna rešenja mogu biti nepotrebna i skupa. </a:t>
            </a:r>
            <a:r>
              <a:rPr lang="en-US" dirty="0" smtClean="0"/>
              <a:t>M</a:t>
            </a:r>
            <a:r>
              <a:rPr lang="sr-Latn-RS" dirty="0" smtClean="0"/>
              <a:t>ože </a:t>
            </a:r>
            <a:r>
              <a:rPr lang="en-US" dirty="0" smtClean="0"/>
              <a:t>se </a:t>
            </a:r>
            <a:r>
              <a:rPr lang="sr-Latn-RS" dirty="0" smtClean="0"/>
              <a:t>desiti da imamo na raspolaganju višak podataka o problemu</a:t>
            </a:r>
            <a:r>
              <a:rPr lang="en-US" dirty="0" smtClean="0"/>
              <a:t>:</a:t>
            </a:r>
            <a:endParaRPr lang="sr-Latn-RS" dirty="0" smtClean="0"/>
          </a:p>
          <a:p>
            <a:pPr lvl="1"/>
            <a:r>
              <a:rPr lang="sr-Latn-RS" dirty="0" smtClean="0"/>
              <a:t>U ovakvim okolnostima je prevelika precinost često i štetna.</a:t>
            </a:r>
            <a:endParaRPr lang="sr-Latn-R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2375</Words>
  <Application>Microsoft Office PowerPoint</Application>
  <PresentationFormat>On-screen Show (4:3)</PresentationFormat>
  <Paragraphs>348</Paragraphs>
  <Slides>46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Office Theme</vt:lpstr>
      <vt:lpstr>Equation</vt:lpstr>
      <vt:lpstr>Soft computing</vt:lpstr>
      <vt:lpstr>Nastavnici</vt:lpstr>
      <vt:lpstr>Literatura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Slide 21</vt:lpstr>
      <vt:lpstr>Slide 22</vt:lpstr>
      <vt:lpstr>Slide 23</vt:lpstr>
      <vt:lpstr>Slide 24</vt:lpstr>
      <vt:lpstr>Motivacija</vt:lpstr>
      <vt:lpstr>Motivacija</vt:lpstr>
      <vt:lpstr>Motivacija</vt:lpstr>
      <vt:lpstr>Motivacija</vt:lpstr>
      <vt:lpstr>Cilj</vt:lpstr>
      <vt:lpstr>Cilj</vt:lpstr>
      <vt:lpstr>Problemi</vt:lpstr>
      <vt:lpstr>Domeni</vt:lpstr>
      <vt:lpstr>Prostor podataka i rešenja</vt:lpstr>
      <vt:lpstr>Način na koji saznajemo</vt:lpstr>
      <vt:lpstr>Učenje</vt:lpstr>
      <vt:lpstr>Učenje</vt:lpstr>
      <vt:lpstr>Učenje</vt:lpstr>
      <vt:lpstr>Učenje</vt:lpstr>
      <vt:lpstr>Učenje</vt:lpstr>
      <vt:lpstr>Metodologije</vt:lpstr>
      <vt:lpstr>Neuralno računarsto i machine learning</vt:lpstr>
      <vt:lpstr>Fuzzy concepts</vt:lpstr>
      <vt:lpstr>Probablističko rezonovanje</vt:lpstr>
      <vt:lpstr>Evolutivno računarstvo</vt:lpstr>
      <vt:lpstr>Inteligencija mnoštva</vt:lpstr>
      <vt:lpstr>Vizualizacija</vt:lpstr>
    </vt:vector>
  </TitlesOfParts>
  <Company>FTN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computing</dc:title>
  <dc:creator>Vuk Malbasa</dc:creator>
  <cp:lastModifiedBy>Vuk Malbasa</cp:lastModifiedBy>
  <cp:revision>72</cp:revision>
  <dcterms:created xsi:type="dcterms:W3CDTF">2016-08-24T12:39:54Z</dcterms:created>
  <dcterms:modified xsi:type="dcterms:W3CDTF">2016-10-10T18:57:49Z</dcterms:modified>
</cp:coreProperties>
</file>